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oboto Thin"/>
      <p:regular r:id="rId12"/>
      <p:bold r:id="rId13"/>
      <p:italic r:id="rId14"/>
      <p:boldItalic r:id="rId15"/>
    </p:embeddedFont>
    <p:embeddedFont>
      <p:font typeface="Roboto Medium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Amatic SC"/>
      <p:regular r:id="rId24"/>
      <p:bold r:id="rId25"/>
    </p:embeddedFont>
    <p:embeddedFont>
      <p:font typeface="Inconsolata"/>
      <p:regular r:id="rId26"/>
      <p:bold r:id="rId27"/>
    </p:embeddedFont>
    <p:embeddedFont>
      <p:font typeface="Roboto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Light-boldItalic.fntdata"/><Relationship Id="rId30" Type="http://schemas.openxmlformats.org/officeDocument/2006/relationships/font" Target="fonts/RobotoLight-italic.fntdata"/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AmaticSC-regular.fntdata"/><Relationship Id="rId23" Type="http://schemas.openxmlformats.org/officeDocument/2006/relationships/font" Target="fonts/Roboto-boldItalic.fntdata"/><Relationship Id="rId26" Type="http://schemas.openxmlformats.org/officeDocument/2006/relationships/font" Target="fonts/Inconsolata-regular.fntdata"/><Relationship Id="rId25" Type="http://schemas.openxmlformats.org/officeDocument/2006/relationships/font" Target="fonts/AmaticSC-bold.fntdata"/><Relationship Id="rId28" Type="http://schemas.openxmlformats.org/officeDocument/2006/relationships/font" Target="fonts/RobotoLight-regular.fntdata"/><Relationship Id="rId27" Type="http://schemas.openxmlformats.org/officeDocument/2006/relationships/font" Target="fonts/Inconsolata-bold.fntdata"/><Relationship Id="rId29" Type="http://schemas.openxmlformats.org/officeDocument/2006/relationships/font" Target="fonts/Roboto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Thin-bold.fntdata"/><Relationship Id="rId12" Type="http://schemas.openxmlformats.org/officeDocument/2006/relationships/font" Target="fonts/RobotoThin-regular.fntdata"/><Relationship Id="rId15" Type="http://schemas.openxmlformats.org/officeDocument/2006/relationships/font" Target="fonts/RobotoThin-boldItalic.fntdata"/><Relationship Id="rId14" Type="http://schemas.openxmlformats.org/officeDocument/2006/relationships/font" Target="fonts/RobotoThin-italic.fntdata"/><Relationship Id="rId17" Type="http://schemas.openxmlformats.org/officeDocument/2006/relationships/font" Target="fonts/RobotoMedium-bold.fntdata"/><Relationship Id="rId16" Type="http://schemas.openxmlformats.org/officeDocument/2006/relationships/font" Target="fonts/RobotoMedium-regular.fntdata"/><Relationship Id="rId19" Type="http://schemas.openxmlformats.org/officeDocument/2006/relationships/font" Target="fonts/RobotoMedium-boldItalic.fntdata"/><Relationship Id="rId18" Type="http://schemas.openxmlformats.org/officeDocument/2006/relationships/font" Target="fonts/Roboto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7117b0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7117b0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67117b1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67117b1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67117b12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67117b12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67117b12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67117b12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67117b12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67117b12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67117b12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67117b12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67117b12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67117b12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1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3.png"/><Relationship Id="rId4" Type="http://schemas.openxmlformats.org/officeDocument/2006/relationships/image" Target="../media/image10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5.png"/><Relationship Id="rId4" Type="http://schemas.openxmlformats.org/officeDocument/2006/relationships/image" Target="../media/image17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7" Type="http://schemas.openxmlformats.org/officeDocument/2006/relationships/image" Target="../media/image5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48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52.png"/><Relationship Id="rId7" Type="http://schemas.openxmlformats.org/officeDocument/2006/relationships/image" Target="../media/image6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Relationship Id="rId8" Type="http://schemas.openxmlformats.org/officeDocument/2006/relationships/image" Target="../media/image6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72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Relationship Id="rId7" Type="http://schemas.openxmlformats.org/officeDocument/2006/relationships/image" Target="../media/image80.png"/><Relationship Id="rId8" Type="http://schemas.openxmlformats.org/officeDocument/2006/relationships/image" Target="../media/image7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7.png"/><Relationship Id="rId4" Type="http://schemas.openxmlformats.org/officeDocument/2006/relationships/image" Target="../media/image87.png"/><Relationship Id="rId5" Type="http://schemas.openxmlformats.org/officeDocument/2006/relationships/image" Target="../media/image81.png"/><Relationship Id="rId6" Type="http://schemas.openxmlformats.org/officeDocument/2006/relationships/image" Target="../media/image7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75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Relationship Id="rId5" Type="http://schemas.openxmlformats.org/officeDocument/2006/relationships/image" Target="../media/image78.png"/><Relationship Id="rId6" Type="http://schemas.openxmlformats.org/officeDocument/2006/relationships/image" Target="../media/image83.png"/><Relationship Id="rId7" Type="http://schemas.openxmlformats.org/officeDocument/2006/relationships/image" Target="../media/image92.png"/><Relationship Id="rId8" Type="http://schemas.openxmlformats.org/officeDocument/2006/relationships/image" Target="../media/image8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85.png"/><Relationship Id="rId4" Type="http://schemas.openxmlformats.org/officeDocument/2006/relationships/image" Target="../media/image88.png"/><Relationship Id="rId9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4.png"/><Relationship Id="rId7" Type="http://schemas.openxmlformats.org/officeDocument/2006/relationships/image" Target="../media/image99.png"/><Relationship Id="rId8" Type="http://schemas.openxmlformats.org/officeDocument/2006/relationships/image" Target="../media/image9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0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0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106.png"/><Relationship Id="rId5" Type="http://schemas.openxmlformats.org/officeDocument/2006/relationships/image" Target="../media/image10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ulleted List 1–4 (Green) 1 Line Subhead">
  <p:cSld name="1_Bulleted List 1–4 (Green) 1 Line Subhead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2" name="Google Shape;1062;p58"/>
          <p:cNvSpPr txBox="1"/>
          <p:nvPr>
            <p:ph idx="2" type="subTitle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63" name="Google Shape;1063;p58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064" name="Google Shape;1064;p58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5" name="Google Shape;1065;p58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066" name="Google Shape;1066;p58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68" name="Google Shape;1068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9" name="Google Shape;1069;p58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070" name="Google Shape;1070;p58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1" name="Google Shape;1071;p58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072" name="Google Shape;1072;p58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58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4" name="Google Shape;1074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5" name="Google Shape;1075;p58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076" name="Google Shape;1076;p58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7" name="Google Shape;1077;p58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078" name="Google Shape;1078;p58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58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0" name="Google Shape;1080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1" name="Google Shape;1081;p58"/>
          <p:cNvSpPr txBox="1"/>
          <p:nvPr>
            <p:ph idx="3" type="body"/>
          </p:nvPr>
        </p:nvSpPr>
        <p:spPr>
          <a:xfrm>
            <a:off x="-1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2" name="Google Shape;1082;p58"/>
          <p:cNvSpPr txBox="1"/>
          <p:nvPr>
            <p:ph idx="4" type="body"/>
          </p:nvPr>
        </p:nvSpPr>
        <p:spPr>
          <a:xfrm>
            <a:off x="-1" y="2213462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3" name="Google Shape;1083;p58"/>
          <p:cNvSpPr txBox="1"/>
          <p:nvPr>
            <p:ph idx="5" type="body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4" name="Google Shape;1084;p58"/>
          <p:cNvSpPr/>
          <p:nvPr/>
        </p:nvSpPr>
        <p:spPr>
          <a:xfrm>
            <a:off x="280115" y="1236372"/>
            <a:ext cx="1036861" cy="34000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5" name="Google Shape;1085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848" y="1367650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977" y="3012419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976" y="2169983"/>
            <a:ext cx="860717" cy="68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9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0" name="Google Shape;1090;p59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59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2" name="Google Shape;1092;p59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93" name="Google Shape;1093;p59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 Attention Slide">
  <p:cSld name="Call Attention Slid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0"/>
          <p:cNvSpPr txBox="1"/>
          <p:nvPr>
            <p:ph idx="1" type="subTitle"/>
          </p:nvPr>
        </p:nvSpPr>
        <p:spPr>
          <a:xfrm>
            <a:off x="270163" y="1512517"/>
            <a:ext cx="8873836" cy="33504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900" lIns="2400300" spcFirstLastPara="1" rIns="2057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6" name="Google Shape;1096;p60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0"/>
          <p:cNvSpPr txBox="1"/>
          <p:nvPr>
            <p:ph idx="2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2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8.png"/><Relationship Id="rId4" Type="http://schemas.openxmlformats.org/officeDocument/2006/relationships/image" Target="../media/image97.png"/><Relationship Id="rId5" Type="http://schemas.openxmlformats.org/officeDocument/2006/relationships/image" Target="../media/image105.png"/><Relationship Id="rId6" Type="http://schemas.openxmlformats.org/officeDocument/2006/relationships/image" Target="../media/image103.png"/><Relationship Id="rId7" Type="http://schemas.openxmlformats.org/officeDocument/2006/relationships/image" Target="../media/image1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8.png"/><Relationship Id="rId4" Type="http://schemas.openxmlformats.org/officeDocument/2006/relationships/image" Target="../media/image97.png"/><Relationship Id="rId5" Type="http://schemas.openxmlformats.org/officeDocument/2006/relationships/image" Target="../media/image105.png"/><Relationship Id="rId6" Type="http://schemas.openxmlformats.org/officeDocument/2006/relationships/image" Target="../media/image103.png"/><Relationship Id="rId7" Type="http://schemas.openxmlformats.org/officeDocument/2006/relationships/image" Target="../media/image1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7.png"/><Relationship Id="rId4" Type="http://schemas.openxmlformats.org/officeDocument/2006/relationships/image" Target="../media/image105.png"/><Relationship Id="rId5" Type="http://schemas.openxmlformats.org/officeDocument/2006/relationships/image" Target="../media/image100.png"/><Relationship Id="rId6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13.1</a:t>
            </a:r>
            <a:endParaRPr/>
          </a:p>
        </p:txBody>
      </p:sp>
      <p:sp>
        <p:nvSpPr>
          <p:cNvPr id="1103" name="Google Shape;1103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ETL: Extract, Transform, Load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51150"/>
            <a:ext cx="8150179" cy="36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</a:t>
            </a:r>
            <a:endParaRPr/>
          </a:p>
        </p:txBody>
      </p:sp>
      <p:sp>
        <p:nvSpPr>
          <p:cNvPr id="1110" name="Google Shape;1110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integration is an important part of working with data.</a:t>
            </a:r>
            <a:endParaRPr/>
          </a:p>
        </p:txBody>
      </p:sp>
      <p:sp>
        <p:nvSpPr>
          <p:cNvPr id="1111" name="Google Shape;1111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>
            <p:ph idx="1" type="subTitle"/>
          </p:nvPr>
        </p:nvSpPr>
        <p:spPr>
          <a:xfrm>
            <a:off x="876675" y="1938528"/>
            <a:ext cx="1988400" cy="17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Extract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Read the data, often from multiple sources.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62"/>
          <p:cNvSpPr txBox="1"/>
          <p:nvPr>
            <p:ph idx="2" type="subTitle"/>
          </p:nvPr>
        </p:nvSpPr>
        <p:spPr>
          <a:xfrm>
            <a:off x="3577800" y="1938528"/>
            <a:ext cx="1988400" cy="17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Transform</a:t>
            </a:r>
            <a:endParaRPr sz="2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Clean and structure the data in desired form.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5" name="Google Shape;1115;p62"/>
          <p:cNvSpPr txBox="1"/>
          <p:nvPr>
            <p:ph idx="3" type="subTitle"/>
          </p:nvPr>
        </p:nvSpPr>
        <p:spPr>
          <a:xfrm>
            <a:off x="6401175" y="1938575"/>
            <a:ext cx="1771800" cy="17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Load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the data into a database for storage.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</a:t>
            </a:r>
            <a:endParaRPr/>
          </a:p>
        </p:txBody>
      </p:sp>
      <p:sp>
        <p:nvSpPr>
          <p:cNvPr id="1121" name="Google Shape;1121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may come from disparate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sources, such 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3" name="Google Shape;112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3"/>
          <p:cNvSpPr/>
          <p:nvPr/>
        </p:nvSpPr>
        <p:spPr>
          <a:xfrm>
            <a:off x="3672101" y="1011034"/>
            <a:ext cx="1465500" cy="34239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63"/>
          <p:cNvSpPr/>
          <p:nvPr/>
        </p:nvSpPr>
        <p:spPr>
          <a:xfrm>
            <a:off x="4697232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63"/>
          <p:cNvSpPr/>
          <p:nvPr/>
        </p:nvSpPr>
        <p:spPr>
          <a:xfrm>
            <a:off x="431819" y="1406826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63"/>
          <p:cNvSpPr txBox="1"/>
          <p:nvPr/>
        </p:nvSpPr>
        <p:spPr>
          <a:xfrm>
            <a:off x="0" y="1406825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CSV files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3"/>
          <p:cNvSpPr/>
          <p:nvPr/>
        </p:nvSpPr>
        <p:spPr>
          <a:xfrm>
            <a:off x="431816" y="1935484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63"/>
          <p:cNvSpPr txBox="1"/>
          <p:nvPr/>
        </p:nvSpPr>
        <p:spPr>
          <a:xfrm>
            <a:off x="0" y="1935475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JSON files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3"/>
          <p:cNvSpPr/>
          <p:nvPr/>
        </p:nvSpPr>
        <p:spPr>
          <a:xfrm>
            <a:off x="431816" y="2451301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63"/>
          <p:cNvSpPr txBox="1"/>
          <p:nvPr/>
        </p:nvSpPr>
        <p:spPr>
          <a:xfrm>
            <a:off x="0" y="2451300"/>
            <a:ext cx="2457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HTML tables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3"/>
          <p:cNvSpPr/>
          <p:nvPr/>
        </p:nvSpPr>
        <p:spPr>
          <a:xfrm>
            <a:off x="426469" y="2988787"/>
            <a:ext cx="19548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63"/>
          <p:cNvSpPr txBox="1"/>
          <p:nvPr/>
        </p:nvSpPr>
        <p:spPr>
          <a:xfrm>
            <a:off x="-5350" y="2988775"/>
            <a:ext cx="2677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SQL databases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3"/>
          <p:cNvSpPr/>
          <p:nvPr/>
        </p:nvSpPr>
        <p:spPr>
          <a:xfrm>
            <a:off x="415040" y="3527464"/>
            <a:ext cx="19662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63"/>
          <p:cNvSpPr txBox="1"/>
          <p:nvPr/>
        </p:nvSpPr>
        <p:spPr>
          <a:xfrm>
            <a:off x="-16775" y="3527475"/>
            <a:ext cx="2760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Spreadsheets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6" name="Google Shape;113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17" y="2310755"/>
            <a:ext cx="695154" cy="84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7830" y="2275468"/>
            <a:ext cx="1100549" cy="106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3907" y="2263522"/>
            <a:ext cx="1011019" cy="1011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63"/>
          <p:cNvSpPr/>
          <p:nvPr/>
        </p:nvSpPr>
        <p:spPr>
          <a:xfrm rot="-1560221">
            <a:off x="4588213" y="3264276"/>
            <a:ext cx="1122873" cy="333145"/>
          </a:xfrm>
          <a:prstGeom prst="rightArrow">
            <a:avLst>
              <a:gd fmla="val 42342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63"/>
          <p:cNvSpPr/>
          <p:nvPr/>
        </p:nvSpPr>
        <p:spPr>
          <a:xfrm flipH="1" rot="-9239779">
            <a:off x="4492933" y="1993029"/>
            <a:ext cx="1122873" cy="333145"/>
          </a:xfrm>
          <a:prstGeom prst="rightArrow">
            <a:avLst>
              <a:gd fmla="val 47721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63"/>
          <p:cNvSpPr/>
          <p:nvPr/>
        </p:nvSpPr>
        <p:spPr>
          <a:xfrm>
            <a:off x="6861200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63"/>
          <p:cNvSpPr txBox="1"/>
          <p:nvPr/>
        </p:nvSpPr>
        <p:spPr>
          <a:xfrm>
            <a:off x="3666226" y="4455674"/>
            <a:ext cx="146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Extract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3" name="Google Shape;1143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5957" y="1272516"/>
            <a:ext cx="782671" cy="9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66553" y="3274540"/>
            <a:ext cx="883920" cy="851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4"/>
          <p:cNvSpPr/>
          <p:nvPr/>
        </p:nvSpPr>
        <p:spPr>
          <a:xfrm>
            <a:off x="5500903" y="1011034"/>
            <a:ext cx="1465500" cy="34239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64"/>
          <p:cNvSpPr txBox="1"/>
          <p:nvPr/>
        </p:nvSpPr>
        <p:spPr>
          <a:xfrm>
            <a:off x="5500903" y="4455674"/>
            <a:ext cx="146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</a:t>
            </a:r>
            <a:endParaRPr/>
          </a:p>
        </p:txBody>
      </p:sp>
      <p:sp>
        <p:nvSpPr>
          <p:cNvPr id="1152" name="Google Shape;1152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 the data to suit business needs.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may include: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4"/>
          <p:cNvSpPr/>
          <p:nvPr/>
        </p:nvSpPr>
        <p:spPr>
          <a:xfrm>
            <a:off x="4697232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64"/>
          <p:cNvSpPr/>
          <p:nvPr/>
        </p:nvSpPr>
        <p:spPr>
          <a:xfrm>
            <a:off x="431819" y="1406826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64"/>
          <p:cNvSpPr txBox="1"/>
          <p:nvPr/>
        </p:nvSpPr>
        <p:spPr>
          <a:xfrm>
            <a:off x="0" y="1406825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64"/>
          <p:cNvSpPr/>
          <p:nvPr/>
        </p:nvSpPr>
        <p:spPr>
          <a:xfrm>
            <a:off x="431816" y="1935484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64"/>
          <p:cNvSpPr txBox="1"/>
          <p:nvPr/>
        </p:nvSpPr>
        <p:spPr>
          <a:xfrm>
            <a:off x="0" y="1935475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Summarization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64"/>
          <p:cNvSpPr/>
          <p:nvPr/>
        </p:nvSpPr>
        <p:spPr>
          <a:xfrm>
            <a:off x="431816" y="2451301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64"/>
          <p:cNvSpPr txBox="1"/>
          <p:nvPr/>
        </p:nvSpPr>
        <p:spPr>
          <a:xfrm>
            <a:off x="0" y="2451300"/>
            <a:ext cx="2457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64"/>
          <p:cNvSpPr/>
          <p:nvPr/>
        </p:nvSpPr>
        <p:spPr>
          <a:xfrm>
            <a:off x="426469" y="2988787"/>
            <a:ext cx="19548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64"/>
          <p:cNvSpPr txBox="1"/>
          <p:nvPr/>
        </p:nvSpPr>
        <p:spPr>
          <a:xfrm>
            <a:off x="-5350" y="2988775"/>
            <a:ext cx="2677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64"/>
          <p:cNvSpPr/>
          <p:nvPr/>
        </p:nvSpPr>
        <p:spPr>
          <a:xfrm>
            <a:off x="415040" y="3527464"/>
            <a:ext cx="19662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64"/>
          <p:cNvSpPr txBox="1"/>
          <p:nvPr/>
        </p:nvSpPr>
        <p:spPr>
          <a:xfrm>
            <a:off x="-16775" y="3527475"/>
            <a:ext cx="2760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Filtering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6" name="Google Shape;11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17" y="2310755"/>
            <a:ext cx="695154" cy="84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7830" y="2275468"/>
            <a:ext cx="1100549" cy="106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3907" y="2263522"/>
            <a:ext cx="1011019" cy="1011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4"/>
          <p:cNvSpPr/>
          <p:nvPr/>
        </p:nvSpPr>
        <p:spPr>
          <a:xfrm rot="-1560221">
            <a:off x="4588213" y="3264276"/>
            <a:ext cx="1122873" cy="333145"/>
          </a:xfrm>
          <a:prstGeom prst="rightArrow">
            <a:avLst>
              <a:gd fmla="val 42342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64"/>
          <p:cNvSpPr/>
          <p:nvPr/>
        </p:nvSpPr>
        <p:spPr>
          <a:xfrm flipH="1" rot="-9239779">
            <a:off x="4492933" y="1993029"/>
            <a:ext cx="1122873" cy="333145"/>
          </a:xfrm>
          <a:prstGeom prst="rightArrow">
            <a:avLst>
              <a:gd fmla="val 47721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64"/>
          <p:cNvSpPr/>
          <p:nvPr/>
        </p:nvSpPr>
        <p:spPr>
          <a:xfrm>
            <a:off x="6861200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2" name="Google Shape;1172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5957" y="1272516"/>
            <a:ext cx="782671" cy="9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66553" y="3274540"/>
            <a:ext cx="883920" cy="851582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64"/>
          <p:cNvSpPr/>
          <p:nvPr/>
        </p:nvSpPr>
        <p:spPr>
          <a:xfrm>
            <a:off x="415040" y="4066164"/>
            <a:ext cx="19662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4"/>
          <p:cNvSpPr txBox="1"/>
          <p:nvPr/>
        </p:nvSpPr>
        <p:spPr>
          <a:xfrm>
            <a:off x="-16775" y="4066175"/>
            <a:ext cx="2760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Aggregating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5"/>
          <p:cNvSpPr txBox="1"/>
          <p:nvPr>
            <p:ph type="title"/>
          </p:nvPr>
        </p:nvSpPr>
        <p:spPr>
          <a:xfrm>
            <a:off x="2544050" y="1545675"/>
            <a:ext cx="6063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Note: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We will use Python and pandas for transformation, which can also be done with SQL or a specialized ETL tool.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1" name="Google Shape;1181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2" name="Google Shape;1182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</a:t>
            </a:r>
            <a:endParaRPr/>
          </a:p>
        </p:txBody>
      </p:sp>
      <p:sp>
        <p:nvSpPr>
          <p:cNvPr id="1188" name="Google Shape;1188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Load the data into a final database that can be used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future analysis or business 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0" name="Google Shape;1190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6"/>
          <p:cNvSpPr/>
          <p:nvPr/>
        </p:nvSpPr>
        <p:spPr>
          <a:xfrm>
            <a:off x="431825" y="1406825"/>
            <a:ext cx="2469000" cy="693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66"/>
          <p:cNvSpPr txBox="1"/>
          <p:nvPr/>
        </p:nvSpPr>
        <p:spPr>
          <a:xfrm>
            <a:off x="0" y="1559225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be a relational or non-relational database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6"/>
          <p:cNvSpPr/>
          <p:nvPr/>
        </p:nvSpPr>
        <p:spPr>
          <a:xfrm>
            <a:off x="7472637" y="1023574"/>
            <a:ext cx="1465500" cy="34239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66"/>
          <p:cNvSpPr/>
          <p:nvPr/>
        </p:nvSpPr>
        <p:spPr>
          <a:xfrm>
            <a:off x="6861200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66"/>
          <p:cNvSpPr/>
          <p:nvPr/>
        </p:nvSpPr>
        <p:spPr>
          <a:xfrm>
            <a:off x="4697232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6" name="Google Shape;119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7830" y="2275468"/>
            <a:ext cx="1100549" cy="106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3907" y="2263522"/>
            <a:ext cx="1011019" cy="1011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6"/>
          <p:cNvSpPr/>
          <p:nvPr/>
        </p:nvSpPr>
        <p:spPr>
          <a:xfrm flipH="1" rot="-9239779">
            <a:off x="4492933" y="1993029"/>
            <a:ext cx="1122873" cy="333145"/>
          </a:xfrm>
          <a:prstGeom prst="rightArrow">
            <a:avLst>
              <a:gd fmla="val 47721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66"/>
          <p:cNvSpPr txBox="1"/>
          <p:nvPr/>
        </p:nvSpPr>
        <p:spPr>
          <a:xfrm>
            <a:off x="7472636" y="4455674"/>
            <a:ext cx="146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Load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66"/>
          <p:cNvSpPr/>
          <p:nvPr/>
        </p:nvSpPr>
        <p:spPr>
          <a:xfrm rot="-1560221">
            <a:off x="4526506" y="3288622"/>
            <a:ext cx="1122873" cy="333145"/>
          </a:xfrm>
          <a:prstGeom prst="rightArrow">
            <a:avLst>
              <a:gd fmla="val 42342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1" name="Google Shape;120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6553" y="3274540"/>
            <a:ext cx="883920" cy="85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5957" y="1272516"/>
            <a:ext cx="782671" cy="93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6"/>
          <p:cNvSpPr/>
          <p:nvPr/>
        </p:nvSpPr>
        <p:spPr>
          <a:xfrm>
            <a:off x="431763" y="2252525"/>
            <a:ext cx="2469000" cy="693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66"/>
          <p:cNvSpPr txBox="1"/>
          <p:nvPr/>
        </p:nvSpPr>
        <p:spPr>
          <a:xfrm>
            <a:off x="-62" y="2404925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be local or in </a:t>
            </a:r>
            <a:b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cloud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66"/>
          <p:cNvSpPr/>
          <p:nvPr/>
        </p:nvSpPr>
        <p:spPr>
          <a:xfrm>
            <a:off x="431700" y="3085538"/>
            <a:ext cx="2469000" cy="693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66"/>
          <p:cNvSpPr txBox="1"/>
          <p:nvPr/>
        </p:nvSpPr>
        <p:spPr>
          <a:xfrm>
            <a:off x="-125" y="3237938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be a data lake or data warehouse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212" name="Google Shape;121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